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ozha One"/>
      <p:regular r:id="rId16"/>
    </p:embeddedFont>
    <p:embeddedFont>
      <p:font typeface="NT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TR-regular.fntdata"/><Relationship Id="rId16" Type="http://schemas.openxmlformats.org/officeDocument/2006/relationships/font" Target="fonts/Rozh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d59d2f40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d59d2f40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550681" y="2103239"/>
            <a:ext cx="5090636" cy="17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Rozha One"/>
                <a:ea typeface="Rozha One"/>
                <a:cs typeface="Rozha One"/>
                <a:sym typeface="Rozha One"/>
              </a:rPr>
              <a:t>भारतीय संविधान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FFFFFF"/>
                </a:solidFill>
                <a:latin typeface="Rozha One"/>
                <a:ea typeface="Rozha One"/>
                <a:cs typeface="Rozha One"/>
                <a:sym typeface="Rozha One"/>
              </a:rPr>
              <a:t> की मुख्य विशेषताएं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3671887" y="4076700"/>
            <a:ext cx="4848225" cy="67806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957637" y="4171950"/>
            <a:ext cx="42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Features of the Indian Constitution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519500" y="4846500"/>
            <a:ext cx="469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Mr. Sanjay Saptarshi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291000" y="5953500"/>
            <a:ext cx="5926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of Political Science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/>
        </p:nvSpPr>
        <p:spPr>
          <a:xfrm>
            <a:off x="1471500" y="2794500"/>
            <a:ext cx="777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THANKYOU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571500" y="571500"/>
            <a:ext cx="11601450" cy="6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सबसे लंबा लिखित संविधान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71500" y="126102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57250" y="2611040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भारतीय संविधान विश्व का सबसे लंबा लिखित संविधान है।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57250" y="3089076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मूल रूप से इसमें 395 अनुच्छेद, 22 भाग और 8 अनुसूचियां थीं।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57250" y="3567112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वर्तमान में इसमें 470+ अनुच्छेद और 12 अनुसूचियां हैं।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857250" y="4045148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इसमें विभिन्न देशों के संविधानों से सर्वोत्तम प्रावधान लिए गए हैं।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857250" y="4523184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यह एक व्यापक और विस्तृत दस्तावेज है जो सरकार के ढांचे और नागरिकों के अधिकारों को परिभाषित करता है।</a:t>
            </a:r>
            <a:endParaRPr/>
          </a:p>
        </p:txBody>
      </p:sp>
      <p:pic>
        <p:nvPicPr>
          <p:cNvPr descr="image.png"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1275" y="2078235"/>
            <a:ext cx="17621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4914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127176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60521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083248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561284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762000" y="1224408"/>
            <a:ext cx="480060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प्रस्तावना: संविधान की आत्मा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762000" y="2104429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प्रस्तावना संविधान के आदर्शों और लक्ष्यों को संक्षेप में प्रस्तुत करती है। यह भारत को एक:</a:t>
            </a:r>
            <a:endParaRPr/>
          </a:p>
        </p:txBody>
      </p:sp>
      <p:pic>
        <p:nvPicPr>
          <p:cNvPr descr="image.png"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1047750" y="2965251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संप्रभु (Sovereign):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बाहरी नियंत्रण से मुक्त।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1047750" y="3443287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समाजवादी (Socialist):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सामाजिक समानता।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1047750" y="3921323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पंथनिरपेक्ष (Secular):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सभी धर्मों का समान सम्मान।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047750" y="4399359"/>
            <a:ext cx="4286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लोकतांत्रिक (Democratic):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जनता द्वारा चुनी गई सरकार।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047750" y="5212556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गणराज्य (Republic):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राज्य का प्रमुख निर्वाचित होता है।</a:t>
            </a:r>
            <a:endParaRPr/>
          </a:p>
        </p:txBody>
      </p:sp>
      <p:pic>
        <p:nvPicPr>
          <p:cNvPr descr="image.png" id="121" name="Google Shape;12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003351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48138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959423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4437459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5250656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571500" y="571500"/>
            <a:ext cx="11601450" cy="6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संसदीय शासन प्रणाली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571500" y="126102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6381750" y="2418754"/>
            <a:ext cx="5238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भारत ने वेस्टमिंस्टर मॉडल पर आधारित संसदीय प्रणाली अपनाई है। इसकी विशेषताएं हैं:</a:t>
            </a:r>
            <a:endParaRPr/>
          </a:p>
        </p:txBody>
      </p:sp>
      <p:pic>
        <p:nvPicPr>
          <p:cNvPr descr="image.png" id="134" name="Google Shape;13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2078235"/>
            <a:ext cx="134302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6667500" y="3089076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वास्तविक और नाममात्र प्रमुख: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राष्ट्रपति नाममात्र के प्रमुख हैं, जबकि प्रधानमंत्री वास्तविक प्रमुख हैं।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6667500" y="3902273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बहुमत दल का शासन: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चुनाव में बहुमत प्राप्त करने वाला दल सरकार बनाता है।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6667500" y="4715470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सामूहिक जिम्मेदारी:</a:t>
            </a: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 मंत्रिपरिषद सामूहिक रूप से लोकसभा के प्रति उत्तरदायी होती है।</a:t>
            </a:r>
            <a:endParaRPr/>
          </a:p>
        </p:txBody>
      </p:sp>
      <p:pic>
        <p:nvPicPr>
          <p:cNvPr descr="image.png" id="138" name="Google Shape;1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127176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940373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0" name="Google Shape;14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4753570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03301"/>
            <a:ext cx="3492549" cy="2740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603301"/>
            <a:ext cx="3492549" cy="2740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603301"/>
            <a:ext cx="3492549" cy="274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571500" y="571500"/>
            <a:ext cx="11601450" cy="6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एकात्मक झुकाव के साथ संघीय व्यवस्था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571500" y="126102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784223" y="3612951"/>
            <a:ext cx="3067102" cy="29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शक्तियों का विभाजन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857250" y="4052887"/>
            <a:ext cx="2921049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केंद्र और राज्यों के बीच शक्तियों का स्पष्ट बंटवारा (संघ सूची, राज्य सूची, समवर्ती सूची)।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4562523" y="3612951"/>
            <a:ext cx="3067102" cy="29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मजबूत केंद्र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4635549" y="4052887"/>
            <a:ext cx="2921049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आपातकाल और कुछ विशेष परिस्थितियों में केंद्र सरकार अधिक शक्तिशाली हो जाती है।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8340822" y="3612951"/>
            <a:ext cx="3067102" cy="29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एकल संविधान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8413849" y="4052887"/>
            <a:ext cx="2921049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अमेरिका के विपरीत, भारत में केंद्र और राज्यों के लिए एक ही संविधान है।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571500" y="571500"/>
            <a:ext cx="11601450" cy="6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मौलिक अधिकार (Fundamental Rights)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571500" y="126102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" y="1701700"/>
            <a:ext cx="5238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संविधान के भाग III (अनुच्छेद 12-35) में 6 मौलिक अधिकारों की गारंटी दी गई है: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857250" y="2372022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समता का अधिकार (Right to Equality)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857250" y="2850058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स्वतंत्रता का अधिकार (Right to Freedom)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857250" y="3328094"/>
            <a:ext cx="4953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शोषण के विरुद्ध अधिकार (Right against Exploitation)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857250" y="3806130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धर्म की स्वतंत्रता का अधिकार (Right to Freedom of Religion)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857250" y="4619327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संस्कृति और शिक्षा का अधिकार (Cultural &amp; Educational Rights)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857250" y="5432524"/>
            <a:ext cx="4953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संवैधानिक उपचारों का अधिकार (Right to Constitutional Remedies)</a:t>
            </a:r>
            <a:endParaRPr/>
          </a:p>
        </p:txBody>
      </p:sp>
      <p:pic>
        <p:nvPicPr>
          <p:cNvPr descr="image.png"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3873698"/>
            <a:ext cx="20002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1012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88158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366194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84423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5" name="Google Shape;1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65742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470624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1" name="Google Shape;1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6858000" y="1602432"/>
            <a:ext cx="480060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स्वतंत्र न्यायपालिका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6858000" y="2482453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भारत में एक एकीकृत और स्वतंत्र न्यायपालिका है, जिसके शीर्ष पर सर्वोच्च न्यायालय (Supreme Court) है।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7143750" y="3343275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संविधान का संरक्षक (Guardian of the Constitution)।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7143750" y="3821310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नागरिकों के मौलिक अधिकारों का रक्षक।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7143750" y="4299346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कार्यपालिका और विधायिका के प्रभाव से मुक्त।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7143750" y="4777382"/>
            <a:ext cx="42862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न्यायिक समीक्षा (Judicial Review) की शक्ति।</a:t>
            </a:r>
            <a:endParaRPr/>
          </a:p>
        </p:txBody>
      </p:sp>
      <p:pic>
        <p:nvPicPr>
          <p:cNvPr descr="image.png" id="189" name="Google Shape;18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3381375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0" name="Google Shape;19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385941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1" name="Google Shape;19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4337446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2" name="Google Shape;19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0" y="4815482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03301"/>
            <a:ext cx="5381625" cy="2740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875" y="2603301"/>
            <a:ext cx="5381625" cy="274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571500" y="571500"/>
            <a:ext cx="11601450" cy="6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धर्मनिरपेक्षता और एकल नागरिकता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571500" y="126102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736996" y="3612951"/>
            <a:ext cx="5050631" cy="29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धर्मनिरपेक्ष राज्य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857250" y="4052887"/>
            <a:ext cx="48101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भारत का कोई आधिकारिक धर्म नहीं है। राज्य सभी धर्मों के साथ समान व्यवहार करता है और धार्मिक स्वतंत्रता सुनिश्चित करता है।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6404371" y="3612951"/>
            <a:ext cx="5050631" cy="29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एकल नागरिकता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6524625" y="4052887"/>
            <a:ext cx="4810125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अमेरिका (जहाँ दोहरी नागरिकता है) के विपरीत, भारत में सभी नागरिकों के लिए केवल एक ही राष्ट्रीय नागरिकता है, चाहे वे किसी भी राज्य में रहते हों।</a:t>
            </a:r>
            <a:endParaRPr/>
          </a:p>
        </p:txBody>
      </p:sp>
      <p:pic>
        <p:nvPicPr>
          <p:cNvPr descr="image.png" id="206" name="Google Shape;20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3187" y="2955726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7" name="Google Shape;20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19437" y="2955726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8" name="Google Shape;20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00437" y="2955726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15375" y="2955726"/>
            <a:ext cx="42862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4" name="Google Shape;2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571500" y="571500"/>
            <a:ext cx="11601450" cy="6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A365D"/>
                </a:solidFill>
                <a:latin typeface="Rozha One"/>
                <a:ea typeface="Rozha One"/>
                <a:cs typeface="Rozha One"/>
                <a:sym typeface="Rozha One"/>
              </a:rPr>
              <a:t>नीति निर्देशक तत्व और कर्तव्य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71500" y="1261020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571500" y="2781002"/>
            <a:ext cx="2600325" cy="23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38808"/>
                </a:solidFill>
                <a:latin typeface="Rozha One"/>
                <a:ea typeface="Rozha One"/>
                <a:cs typeface="Rozha One"/>
                <a:sym typeface="Rozha One"/>
              </a:rPr>
              <a:t>राज्य के नीति निर्देशक तत्व (DPSP)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571500" y="3155602"/>
            <a:ext cx="2476500" cy="2010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ये सरकार के लिए दिशा-निर्देश हैं जिनका उद्देश्य एक 'कल्याणकारी राज्य' (Welfare State) की स्थापना करना है। ये न्यायोचित नहीं हैं (इनके लिए अदालत नहीं जा सकते)।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3619500" y="2832645"/>
            <a:ext cx="2600325" cy="46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F9933"/>
                </a:solidFill>
                <a:latin typeface="Rozha One"/>
                <a:ea typeface="Rozha One"/>
                <a:cs typeface="Rozha One"/>
                <a:sym typeface="Rozha One"/>
              </a:rPr>
              <a:t>मौलिक कर्तव्य (Fundamental Duties)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3619500" y="3438971"/>
            <a:ext cx="2476500" cy="1675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A5568"/>
                </a:solidFill>
                <a:latin typeface="NTR"/>
                <a:ea typeface="NTR"/>
                <a:cs typeface="NTR"/>
                <a:sym typeface="NTR"/>
              </a:rPr>
              <a:t>42वें संशोधन (1976) द्वारा जोड़े गए। ये नागरिकों को उनके दायित्वों की याद दिलाते हैं, जैसे संविधान का पालन करना, राष्ट्रगान का सम्मान करना, आदि।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6715422" y="3487935"/>
            <a:ext cx="112395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9933"/>
                </a:solidFill>
                <a:latin typeface="Rozha One"/>
                <a:ea typeface="Rozha One"/>
                <a:cs typeface="Rozha One"/>
                <a:sym typeface="Rozha One"/>
              </a:rPr>
              <a:t>IV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6715422" y="4535685"/>
            <a:ext cx="1123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365D"/>
                </a:solidFill>
                <a:latin typeface="NTR"/>
                <a:ea typeface="NTR"/>
                <a:cs typeface="NTR"/>
                <a:sym typeface="NTR"/>
              </a:rPr>
              <a:t>भाग (DPSP)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9078217" y="3487935"/>
            <a:ext cx="192271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9933"/>
                </a:solidFill>
                <a:latin typeface="Rozha One"/>
                <a:ea typeface="Rozha One"/>
                <a:cs typeface="Rozha One"/>
                <a:sym typeface="Rozha One"/>
              </a:rPr>
              <a:t>IV-A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9078217" y="4535685"/>
            <a:ext cx="192271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365D"/>
                </a:solidFill>
                <a:latin typeface="NTR"/>
                <a:ea typeface="NTR"/>
                <a:cs typeface="NTR"/>
                <a:sym typeface="NTR"/>
              </a:rPr>
              <a:t>भाग (Duties)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